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82" r:id="rId2"/>
    <p:sldId id="264" r:id="rId3"/>
    <p:sldId id="265" r:id="rId4"/>
    <p:sldId id="259" r:id="rId5"/>
    <p:sldId id="266" r:id="rId6"/>
    <p:sldId id="261" r:id="rId7"/>
    <p:sldId id="267" r:id="rId8"/>
    <p:sldId id="268" r:id="rId9"/>
    <p:sldId id="260" r:id="rId10"/>
    <p:sldId id="271" r:id="rId11"/>
    <p:sldId id="272" r:id="rId12"/>
    <p:sldId id="273" r:id="rId13"/>
    <p:sldId id="258" r:id="rId14"/>
    <p:sldId id="274" r:id="rId15"/>
    <p:sldId id="275" r:id="rId16"/>
    <p:sldId id="270" r:id="rId17"/>
    <p:sldId id="276" r:id="rId18"/>
    <p:sldId id="283" r:id="rId19"/>
    <p:sldId id="285" r:id="rId20"/>
    <p:sldId id="286" r:id="rId21"/>
    <p:sldId id="288" r:id="rId22"/>
    <p:sldId id="289" r:id="rId23"/>
    <p:sldId id="287" r:id="rId24"/>
    <p:sldId id="277" r:id="rId25"/>
    <p:sldId id="281" r:id="rId26"/>
    <p:sldId id="278" r:id="rId27"/>
    <p:sldId id="290" r:id="rId28"/>
    <p:sldId id="303" r:id="rId29"/>
    <p:sldId id="292" r:id="rId30"/>
    <p:sldId id="293" r:id="rId31"/>
    <p:sldId id="306" r:id="rId32"/>
    <p:sldId id="297" r:id="rId33"/>
    <p:sldId id="309" r:id="rId34"/>
    <p:sldId id="320" r:id="rId35"/>
    <p:sldId id="305" r:id="rId36"/>
    <p:sldId id="295" r:id="rId37"/>
    <p:sldId id="304" r:id="rId38"/>
    <p:sldId id="294" r:id="rId39"/>
    <p:sldId id="296" r:id="rId40"/>
    <p:sldId id="313" r:id="rId41"/>
    <p:sldId id="312" r:id="rId42"/>
    <p:sldId id="311" r:id="rId43"/>
    <p:sldId id="298" r:id="rId44"/>
    <p:sldId id="315" r:id="rId45"/>
    <p:sldId id="314" r:id="rId46"/>
    <p:sldId id="316" r:id="rId47"/>
    <p:sldId id="317" r:id="rId48"/>
    <p:sldId id="319" r:id="rId49"/>
    <p:sldId id="279" r:id="rId50"/>
    <p:sldId id="280" r:id="rId51"/>
    <p:sldId id="291" r:id="rId52"/>
    <p:sldId id="262" r:id="rId53"/>
    <p:sldId id="26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3F"/>
    <a:srgbClr val="A22023"/>
    <a:srgbClr val="C2272D"/>
    <a:srgbClr val="A22024"/>
    <a:srgbClr val="C12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918" y="20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38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7D4D158-856E-4F45-87B6-F4D141FCB4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8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8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6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6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1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8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5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F528-06AC-4706-8703-137FAC030295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6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jpe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68AD4-8056-40AE-84CC-E16E44387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5038C1-5920-4E50-B592-2A81F85B7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4D9EF7-DC94-4E1C-8838-96DC56634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28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142599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ERD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67F989-CE90-4247-8565-3806A06A4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9" t="11956" r="12109" b="8321"/>
          <a:stretch/>
        </p:blipFill>
        <p:spPr>
          <a:xfrm>
            <a:off x="1172953" y="-807"/>
            <a:ext cx="9898334" cy="59245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75F210-FA29-4FC8-81B0-34674BFFEF78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1836E4-8C0E-45B2-A43A-7B380B0ABCD2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607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 descr="Automate deployment using AWS CodeDeploy">
            <a:extLst>
              <a:ext uri="{FF2B5EF4-FFF2-40B4-BE49-F238E27FC236}">
                <a16:creationId xmlns:a16="http://schemas.microsoft.com/office/drawing/2014/main" id="{FACE8990-C143-4279-849D-74B1E03E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80" y="1631007"/>
            <a:ext cx="2893026" cy="16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The Power of WebSocket: Revolutionizing Real-time ...">
            <a:extLst>
              <a:ext uri="{FF2B5EF4-FFF2-40B4-BE49-F238E27FC236}">
                <a16:creationId xmlns:a16="http://schemas.microsoft.com/office/drawing/2014/main" id="{9504AF0C-E22C-4A1D-80A1-05B14CF1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02" y="911151"/>
            <a:ext cx="3245067" cy="11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2283244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개발 환경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pic>
        <p:nvPicPr>
          <p:cNvPr id="8" name="Picture 10" descr="JavaScript] Symbol 이용하기">
            <a:extLst>
              <a:ext uri="{FF2B5EF4-FFF2-40B4-BE49-F238E27FC236}">
                <a16:creationId xmlns:a16="http://schemas.microsoft.com/office/drawing/2014/main" id="{91295063-C562-4E3C-8FAE-8DB57016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94" y="3271345"/>
            <a:ext cx="1187044" cy="12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ownload - Thymeleaf">
            <a:extLst>
              <a:ext uri="{FF2B5EF4-FFF2-40B4-BE49-F238E27FC236}">
                <a16:creationId xmlns:a16="http://schemas.microsoft.com/office/drawing/2014/main" id="{C2CAE2B9-52FE-4D37-BB89-968A3148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34" y="945607"/>
            <a:ext cx="2911476" cy="5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9AA60260-6789-44A5-B778-882F4E2F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20" y="3281319"/>
            <a:ext cx="902818" cy="1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WS] EC2에 대하여...">
            <a:extLst>
              <a:ext uri="{FF2B5EF4-FFF2-40B4-BE49-F238E27FC236}">
                <a16:creationId xmlns:a16="http://schemas.microsoft.com/office/drawing/2014/main" id="{C2EBBF27-DDE9-461D-BF9B-C38789AC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91" y="1777502"/>
            <a:ext cx="1120420" cy="11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mazon S3 (Simple Storage Service) | by João F. Romão | Medium">
            <a:extLst>
              <a:ext uri="{FF2B5EF4-FFF2-40B4-BE49-F238E27FC236}">
                <a16:creationId xmlns:a16="http://schemas.microsoft.com/office/drawing/2014/main" id="{606B035D-E2F7-435E-9F63-357ED14C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03" y="1928674"/>
            <a:ext cx="1451960" cy="10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mazon RDS | Integrations | OneTrust">
            <a:extLst>
              <a:ext uri="{FF2B5EF4-FFF2-40B4-BE49-F238E27FC236}">
                <a16:creationId xmlns:a16="http://schemas.microsoft.com/office/drawing/2014/main" id="{DC1E87D9-D770-4383-BF14-A35BB47E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22" y="1588435"/>
            <a:ext cx="1721594" cy="169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pi Logo Images – Browse 4,165 Stock Photos, Vectors, and Video | Adobe  Stock">
            <a:extLst>
              <a:ext uri="{FF2B5EF4-FFF2-40B4-BE49-F238E27FC236}">
                <a16:creationId xmlns:a16="http://schemas.microsoft.com/office/drawing/2014/main" id="{BE6B65F1-09D6-4823-AAF1-A39E8D93C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85" y="2153642"/>
            <a:ext cx="1029486" cy="10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8" descr="AWS icon PNG and SVG Vector Free Download">
            <a:extLst>
              <a:ext uri="{FF2B5EF4-FFF2-40B4-BE49-F238E27FC236}">
                <a16:creationId xmlns:a16="http://schemas.microsoft.com/office/drawing/2014/main" id="{AE7D5E83-7C71-4B43-8517-3FDB728A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716" y="1063588"/>
            <a:ext cx="1418636" cy="8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>
            <a:extLst>
              <a:ext uri="{FF2B5EF4-FFF2-40B4-BE49-F238E27FC236}">
                <a16:creationId xmlns:a16="http://schemas.microsoft.com/office/drawing/2014/main" id="{1B88C93D-0C7E-4B6B-86A1-770E0D42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52" y="961262"/>
            <a:ext cx="1439966" cy="7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>
            <a:extLst>
              <a:ext uri="{FF2B5EF4-FFF2-40B4-BE49-F238E27FC236}">
                <a16:creationId xmlns:a16="http://schemas.microsoft.com/office/drawing/2014/main" id="{B7952706-FEE9-452B-9146-1DA4A21D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45" y="-42092"/>
            <a:ext cx="2933648" cy="10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AWS IAM: Identity and Access Management | by Gyeongsun ...">
            <a:extLst>
              <a:ext uri="{FF2B5EF4-FFF2-40B4-BE49-F238E27FC236}">
                <a16:creationId xmlns:a16="http://schemas.microsoft.com/office/drawing/2014/main" id="{26FCEBDB-43E0-4506-BBA7-63979B1FE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57" y="3418841"/>
            <a:ext cx="2159594" cy="13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F11BD1-CC72-4275-91FF-236274FB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91" y="43258"/>
            <a:ext cx="753232" cy="7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Spring Boot] Spring Boot">
            <a:extLst>
              <a:ext uri="{FF2B5EF4-FFF2-40B4-BE49-F238E27FC236}">
                <a16:creationId xmlns:a16="http://schemas.microsoft.com/office/drawing/2014/main" id="{5B3A102A-62F0-41B6-9E9A-F0B4F4D4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78" y="-19505"/>
            <a:ext cx="1738174" cy="91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Java Spring Security">
            <a:extLst>
              <a:ext uri="{FF2B5EF4-FFF2-40B4-BE49-F238E27FC236}">
                <a16:creationId xmlns:a16="http://schemas.microsoft.com/office/drawing/2014/main" id="{12783737-5159-4A8D-8934-E7E5F7E4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52" y="48720"/>
            <a:ext cx="1841674" cy="8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Java logo and symbol, meaning, history, PNG">
            <a:extLst>
              <a:ext uri="{FF2B5EF4-FFF2-40B4-BE49-F238E27FC236}">
                <a16:creationId xmlns:a16="http://schemas.microsoft.com/office/drawing/2014/main" id="{25CE1E15-2780-47F5-976B-68C02780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79" y="102793"/>
            <a:ext cx="983962" cy="6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File type vscode - Files &amp; Folders Icons">
            <a:extLst>
              <a:ext uri="{FF2B5EF4-FFF2-40B4-BE49-F238E27FC236}">
                <a16:creationId xmlns:a16="http://schemas.microsoft.com/office/drawing/2014/main" id="{0CB3EF08-6558-405E-A448-66F53B37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99" y="32649"/>
            <a:ext cx="774450" cy="7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Ajax icon PNG and SVG Vector Free Download">
            <a:extLst>
              <a:ext uri="{FF2B5EF4-FFF2-40B4-BE49-F238E27FC236}">
                <a16:creationId xmlns:a16="http://schemas.microsoft.com/office/drawing/2014/main" id="{E6649E8A-09AD-4551-BC6D-512B5BEF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18" y="3284511"/>
            <a:ext cx="1264692" cy="124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윈도우 Git 설치 - git | UsingU">
            <a:extLst>
              <a:ext uri="{FF2B5EF4-FFF2-40B4-BE49-F238E27FC236}">
                <a16:creationId xmlns:a16="http://schemas.microsoft.com/office/drawing/2014/main" id="{3A1FDE44-45AC-4E75-A5F1-9BB0E64A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65" y="1810764"/>
            <a:ext cx="2937704" cy="16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OAuth 2.0 대표 취약점과 보안 고려 사항 알아보기 : NHN Cloud Meetup">
            <a:extLst>
              <a:ext uri="{FF2B5EF4-FFF2-40B4-BE49-F238E27FC236}">
                <a16:creationId xmlns:a16="http://schemas.microsoft.com/office/drawing/2014/main" id="{AF09CDF3-9CC1-4361-89E0-5A01735E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26" y="3179577"/>
            <a:ext cx="1457772" cy="14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2" descr="W3C HTML5 Logo">
            <a:extLst>
              <a:ext uri="{FF2B5EF4-FFF2-40B4-BE49-F238E27FC236}">
                <a16:creationId xmlns:a16="http://schemas.microsoft.com/office/drawing/2014/main" id="{5D84EFFC-A45A-4740-8AD4-7826B728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40" y="3278117"/>
            <a:ext cx="1269746" cy="1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241F98-00B7-4602-8CE2-C07C5AC04873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B0B1B9-2C83-4192-A1A2-1DD06707A648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576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시연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3779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4574" y="166084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건표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16759" y="101703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여기도 암거나 </a:t>
            </a:r>
            <a:r>
              <a:rPr lang="ko-KR" altLang="en-US" spc="-150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쓰세용</a:t>
            </a:r>
            <a:endParaRPr lang="ko-KR" altLang="en-US" spc="-15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3A8F7-765D-4486-A8AF-7981EF7D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1264553"/>
            <a:ext cx="4785564" cy="26832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A7FEA7-3E0A-4C76-B057-76D29B62C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65" y="2235662"/>
            <a:ext cx="4338135" cy="37765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EAD725-639A-43FE-A708-4A6BDC382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4466513"/>
            <a:ext cx="4981575" cy="1581150"/>
          </a:xfrm>
          <a:prstGeom prst="rect">
            <a:avLst/>
          </a:prstGeom>
        </p:spPr>
      </p:pic>
      <p:sp>
        <p:nvSpPr>
          <p:cNvPr id="22" name="구름 21">
            <a:extLst>
              <a:ext uri="{FF2B5EF4-FFF2-40B4-BE49-F238E27FC236}">
                <a16:creationId xmlns:a16="http://schemas.microsoft.com/office/drawing/2014/main" id="{EEFF11C2-FFE7-43E5-999F-3A2F292FF5C2}"/>
              </a:ext>
            </a:extLst>
          </p:cNvPr>
          <p:cNvSpPr/>
          <p:nvPr/>
        </p:nvSpPr>
        <p:spPr>
          <a:xfrm>
            <a:off x="5559349" y="486900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</a:t>
            </a:r>
            <a:r>
              <a:rPr lang="en-US" altLang="ko-KR" dirty="0"/>
              <a:t>CRUD</a:t>
            </a:r>
          </a:p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4666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2BB6E-A6ED-442F-AA62-0B6244CF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1" y="1244136"/>
            <a:ext cx="3643046" cy="35158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00ABF3-EE88-428F-9442-B7563B436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97" y="2597056"/>
            <a:ext cx="3451086" cy="3215114"/>
          </a:xfrm>
          <a:prstGeom prst="rect">
            <a:avLst/>
          </a:prstGeom>
        </p:spPr>
      </p:pic>
      <p:sp>
        <p:nvSpPr>
          <p:cNvPr id="14" name="구름 13">
            <a:extLst>
              <a:ext uri="{FF2B5EF4-FFF2-40B4-BE49-F238E27FC236}">
                <a16:creationId xmlns:a16="http://schemas.microsoft.com/office/drawing/2014/main" id="{08D6400D-EB55-4F80-8DB8-A83C74666F82}"/>
              </a:ext>
            </a:extLst>
          </p:cNvPr>
          <p:cNvSpPr/>
          <p:nvPr/>
        </p:nvSpPr>
        <p:spPr>
          <a:xfrm>
            <a:off x="6216849" y="625633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 </a:t>
            </a:r>
            <a:r>
              <a:rPr lang="en-US" altLang="ko-KR" dirty="0"/>
              <a:t>CRUD</a:t>
            </a:r>
          </a:p>
          <a:p>
            <a:pPr algn="ctr"/>
            <a:r>
              <a:rPr lang="en-US" altLang="ko-KR" dirty="0"/>
              <a:t>Service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2846CA-7899-4CC1-9CFD-03B455BC7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36" y="2513544"/>
            <a:ext cx="4467226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0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게시판관리시연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31463850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7E5EB0-C5B0-4FF3-8F59-55196612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86" y="2684452"/>
            <a:ext cx="4657726" cy="2907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393636-1511-49A2-B985-D89EBA2A7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" y="1158796"/>
            <a:ext cx="6565294" cy="2270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2578B5-4BDF-4A7F-A32E-BDB372E54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9" y="3785691"/>
            <a:ext cx="6496054" cy="2378132"/>
          </a:xfrm>
          <a:prstGeom prst="rect">
            <a:avLst/>
          </a:prstGeom>
        </p:spPr>
      </p:pic>
      <p:sp>
        <p:nvSpPr>
          <p:cNvPr id="18" name="구름 17">
            <a:extLst>
              <a:ext uri="{FF2B5EF4-FFF2-40B4-BE49-F238E27FC236}">
                <a16:creationId xmlns:a16="http://schemas.microsoft.com/office/drawing/2014/main" id="{A65715CA-0A8B-47DB-B639-15CA7645BF3A}"/>
              </a:ext>
            </a:extLst>
          </p:cNvPr>
          <p:cNvSpPr/>
          <p:nvPr/>
        </p:nvSpPr>
        <p:spPr>
          <a:xfrm>
            <a:off x="7574161" y="802105"/>
            <a:ext cx="3191255" cy="12370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페이징서치</a:t>
            </a:r>
            <a:endParaRPr lang="en-US" altLang="ko-KR" dirty="0"/>
          </a:p>
          <a:p>
            <a:pPr algn="ctr"/>
            <a:r>
              <a:rPr lang="ko-KR" altLang="en-US" dirty="0"/>
              <a:t>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9278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091964-783B-4606-8F38-23DD7BEF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07" y="3202550"/>
            <a:ext cx="5267326" cy="2224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702DE5-6959-4DA4-BE88-EB4468E2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7" y="1662121"/>
            <a:ext cx="5872282" cy="3934938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1B252FEB-28EE-47C8-A619-4A06374548A6}"/>
              </a:ext>
            </a:extLst>
          </p:cNvPr>
          <p:cNvSpPr/>
          <p:nvPr/>
        </p:nvSpPr>
        <p:spPr>
          <a:xfrm>
            <a:off x="6902389" y="745829"/>
            <a:ext cx="4163326" cy="1645060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페이징서치</a:t>
            </a:r>
            <a:endParaRPr lang="en-US" altLang="ko-KR" dirty="0"/>
          </a:p>
          <a:p>
            <a:pPr algn="ctr"/>
            <a:r>
              <a:rPr lang="ko-KR" altLang="en-US" dirty="0" err="1"/>
              <a:t>레파지토리</a:t>
            </a:r>
            <a:r>
              <a:rPr lang="ko-KR" altLang="en-US" dirty="0"/>
              <a:t> 및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6167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페이징서치시연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27920325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장미다방"/>
              <a:ea typeface="a장미다방"/>
            </a:endParaRPr>
          </a:p>
        </p:txBody>
      </p:sp>
      <p:sp>
        <p:nvSpPr>
          <p:cNvPr id="7" name="육각형 6"/>
          <p:cNvSpPr/>
          <p:nvPr/>
        </p:nvSpPr>
        <p:spPr>
          <a:xfrm rot="5400000">
            <a:off x="4315326" y="1796716"/>
            <a:ext cx="3769895" cy="3249909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anchorCtr="0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39888" y="2531541"/>
            <a:ext cx="3185340" cy="1359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Maple</a:t>
            </a:r>
          </a:p>
          <a:p>
            <a:pPr algn="ctr">
              <a:defRPr/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codingStory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파도소리"/>
              <a:ea typeface="a파도소리"/>
            </a:endParaRPr>
          </a:p>
          <a:p>
            <a:pPr algn="ctr">
              <a:defRPr/>
            </a:pPr>
            <a:endParaRPr lang="ko-KR" altLang="en-US" sz="28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8800" y="6299200"/>
            <a:ext cx="112064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4886960" y="3931920"/>
            <a:ext cx="2641600" cy="101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061" y="3939388"/>
            <a:ext cx="53468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그룹웨어 기본 연동 기능 </a:t>
            </a:r>
            <a:endParaRPr lang="en-US" altLang="ko-KR" sz="1600" kern="0" dirty="0">
              <a:solidFill>
                <a:prstClr val="white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및 메시지 봇 구현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0B45E-9446-43DE-A8E5-A7610D553642}"/>
              </a:ext>
            </a:extLst>
          </p:cNvPr>
          <p:cNvSpPr txBox="1"/>
          <p:nvPr/>
        </p:nvSpPr>
        <p:spPr>
          <a:xfrm>
            <a:off x="10057110" y="4781223"/>
            <a:ext cx="203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팀장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이건표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박경찬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심지섭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왕영조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조민성</a:t>
            </a:r>
            <a:endParaRPr lang="en-US" altLang="ko-KR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229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2500">
        <hp:hncExtTransition type="curtain" attr="SubType=centerred"/>
      </p:transition>
    </mc:Choice>
    <mc:Choice Requires="p15">
      <p:transition xmlns:p14="http://schemas.microsoft.com/office/powerpoint/2010/main" spd="slow" p14:dur="2500">
        <p15:prstTrans prst="curtains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2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73580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게시판관리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16C49C-8A74-4398-94D8-46E0AA42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2029640"/>
            <a:ext cx="6296026" cy="3236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E808BB-8A58-4159-99F1-14B1C301B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4" y="2522565"/>
            <a:ext cx="4733925" cy="3914775"/>
          </a:xfrm>
          <a:prstGeom prst="rect">
            <a:avLst/>
          </a:prstGeom>
        </p:spPr>
      </p:pic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조회수 서비스</a:t>
            </a:r>
            <a:endParaRPr lang="en-US" altLang="ko-KR" dirty="0"/>
          </a:p>
          <a:p>
            <a:pPr algn="ctr"/>
            <a:r>
              <a:rPr lang="ko-KR" altLang="en-US" dirty="0" err="1"/>
              <a:t>메인조회수별</a:t>
            </a:r>
            <a:r>
              <a:rPr lang="ko-KR" altLang="en-US" dirty="0"/>
              <a:t> 게시글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360126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9768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카카오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카카오 </a:t>
            </a:r>
            <a:r>
              <a:rPr lang="en-US" altLang="ko-KR" dirty="0"/>
              <a:t>API</a:t>
            </a:r>
            <a:r>
              <a:rPr lang="ko-KR" altLang="en-US" dirty="0"/>
              <a:t>를 통한</a:t>
            </a:r>
            <a:endParaRPr lang="en-US" altLang="ko-KR" dirty="0"/>
          </a:p>
          <a:p>
            <a:pPr algn="ctr"/>
            <a:r>
              <a:rPr lang="ko-KR" altLang="en-US" dirty="0"/>
              <a:t>각 지점별 위치 구현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34413-E1EF-4BD7-8C2E-1F67FAD2A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571626"/>
            <a:ext cx="6381750" cy="3484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1B2D96-F595-4395-AADD-379DA26EB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44" y="2644516"/>
            <a:ext cx="4327534" cy="35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621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9768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카카오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C7CC405D-22EB-46D6-93D0-A025CFD3DA31}"/>
              </a:ext>
            </a:extLst>
          </p:cNvPr>
          <p:cNvSpPr/>
          <p:nvPr/>
        </p:nvSpPr>
        <p:spPr>
          <a:xfrm>
            <a:off x="7065544" y="499815"/>
            <a:ext cx="3894164" cy="172903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</a:t>
            </a:r>
            <a:r>
              <a:rPr lang="en-US" altLang="ko-KR" dirty="0"/>
              <a:t>API</a:t>
            </a:r>
            <a:r>
              <a:rPr lang="ko-KR" altLang="en-US" dirty="0"/>
              <a:t>를 통한</a:t>
            </a:r>
            <a:endParaRPr lang="en-US" altLang="ko-KR" dirty="0"/>
          </a:p>
          <a:p>
            <a:pPr algn="ctr"/>
            <a:r>
              <a:rPr lang="ko-KR" altLang="en-US" dirty="0"/>
              <a:t>일별박스오피스 구현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99C2C8-62AB-4C87-A5BD-9BE16263A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493323"/>
            <a:ext cx="4533900" cy="3667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BC617F-D0C6-4E2A-9F14-D3C1B90C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8" y="1694504"/>
            <a:ext cx="5481158" cy="4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01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42516" y="6026541"/>
            <a:ext cx="6344072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이건표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조회수 및 카카오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영화 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 영상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</p:spTree>
    <p:extLst>
      <p:ext uri="{BB962C8B-B14F-4D97-AF65-F5344CB8AC3E}">
        <p14:creationId xmlns:p14="http://schemas.microsoft.com/office/powerpoint/2010/main" val="2034738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4574" y="166084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경찬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16759" y="101703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여기도 암거나 </a:t>
            </a:r>
            <a:r>
              <a:rPr lang="ko-KR" altLang="en-US" spc="-150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쓰세용</a:t>
            </a:r>
            <a:endParaRPr lang="ko-KR" altLang="en-US" spc="-15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975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박경찬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회원관리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4867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4574" y="166084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지섭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16759" y="101703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여기도 암거나 </a:t>
            </a:r>
            <a:r>
              <a:rPr lang="ko-KR" altLang="en-US" spc="-150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쓰세용</a:t>
            </a:r>
            <a:endParaRPr lang="ko-KR" altLang="en-US" spc="-15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1881A-FB6B-7F3A-25FF-DAD1272D50DD}"/>
              </a:ext>
            </a:extLst>
          </p:cNvPr>
          <p:cNvSpPr txBox="1"/>
          <p:nvPr/>
        </p:nvSpPr>
        <p:spPr>
          <a:xfrm>
            <a:off x="1105506" y="4963800"/>
            <a:ext cx="948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보고서 작성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연관관계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 값 불러오기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날짜 </a:t>
            </a:r>
            <a:r>
              <a:rPr lang="ko-KR" altLang="en-US" dirty="0" err="1">
                <a:solidFill>
                  <a:schemeClr val="bg1"/>
                </a:solidFill>
              </a:rPr>
              <a:t>기한데이터값</a:t>
            </a:r>
            <a:r>
              <a:rPr lang="en-US" altLang="ko-KR">
                <a:solidFill>
                  <a:schemeClr val="bg1"/>
                </a:solidFill>
              </a:rPr>
              <a:t>, dddddddd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디테일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상신하는</a:t>
            </a:r>
            <a:r>
              <a:rPr lang="ko-KR" altLang="en-US" dirty="0">
                <a:solidFill>
                  <a:schemeClr val="bg1"/>
                </a:solidFill>
              </a:rPr>
              <a:t> 방법</a:t>
            </a:r>
            <a:r>
              <a:rPr lang="en-US" altLang="ko-KR" dirty="0">
                <a:solidFill>
                  <a:schemeClr val="bg1"/>
                </a:solidFill>
              </a:rPr>
              <a:t>!!, </a:t>
            </a:r>
            <a:r>
              <a:rPr lang="ko-KR" altLang="en-US" dirty="0">
                <a:solidFill>
                  <a:schemeClr val="bg1"/>
                </a:solidFill>
              </a:rPr>
              <a:t>결재자 이름 찾아내서 부서 가져오기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권한에 따라 </a:t>
            </a:r>
            <a:r>
              <a:rPr lang="ko-KR" altLang="en-US">
                <a:solidFill>
                  <a:schemeClr val="bg1"/>
                </a:solidFill>
              </a:rPr>
              <a:t>상신</a:t>
            </a:r>
            <a:r>
              <a:rPr lang="en-US" altLang="ko-KR">
                <a:solidFill>
                  <a:schemeClr val="bg1"/>
                </a:solidFill>
              </a:rPr>
              <a:t>) ddddd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업데이트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별거 없음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권한에 따라 </a:t>
            </a:r>
            <a:r>
              <a:rPr lang="ko-KR" altLang="en-US">
                <a:solidFill>
                  <a:schemeClr val="bg1"/>
                </a:solidFill>
              </a:rPr>
              <a:t>수정버튼</a:t>
            </a:r>
            <a:r>
              <a:rPr lang="en-US" altLang="ko-KR">
                <a:solidFill>
                  <a:schemeClr val="bg1"/>
                </a:solidFill>
              </a:rPr>
              <a:t>) ddd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리스트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페이징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말 줄임표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문서 별 구분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문서 별 개수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 err="1">
                <a:solidFill>
                  <a:schemeClr val="bg1"/>
                </a:solidFill>
              </a:rPr>
              <a:t>챗봇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faq</a:t>
            </a:r>
            <a:r>
              <a:rPr lang="en-US" altLang="ko-KR" dirty="0">
                <a:solidFill>
                  <a:schemeClr val="bg1"/>
                </a:solidFill>
              </a:rPr>
              <a:t> ,  </a:t>
            </a:r>
            <a:r>
              <a:rPr lang="ko-KR" altLang="en-US" dirty="0">
                <a:solidFill>
                  <a:schemeClr val="bg1"/>
                </a:solidFill>
              </a:rPr>
              <a:t>데이터 입력하면 원하는 대답 나오도록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451E3-6A90-4062-8AC7-9AEEDC06AF28}"/>
              </a:ext>
            </a:extLst>
          </p:cNvPr>
          <p:cNvSpPr txBox="1"/>
          <p:nvPr/>
        </p:nvSpPr>
        <p:spPr>
          <a:xfrm>
            <a:off x="4151936" y="3658269"/>
            <a:ext cx="426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solidFill>
                  <a:schemeClr val="bg1"/>
                </a:solidFill>
              </a:rPr>
              <a:t>보고서 결재 </a:t>
            </a:r>
            <a:r>
              <a:rPr lang="en-US" altLang="ko-KR" sz="2800">
                <a:solidFill>
                  <a:schemeClr val="bg1"/>
                </a:solidFill>
              </a:rPr>
              <a:t>, Chat-Bot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285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B53FB-4697-B90D-4E76-8FD4EF2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" y="1542787"/>
            <a:ext cx="4782213" cy="2500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ADFECD-1C4F-E9B9-DF0F-0A5D650E0421}"/>
              </a:ext>
            </a:extLst>
          </p:cNvPr>
          <p:cNvSpPr txBox="1"/>
          <p:nvPr/>
        </p:nvSpPr>
        <p:spPr>
          <a:xfrm>
            <a:off x="617620" y="1057366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보고서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17809-5597-B765-2D94-8D1C20B654C4}"/>
              </a:ext>
            </a:extLst>
          </p:cNvPr>
          <p:cNvSpPr txBox="1"/>
          <p:nvPr/>
        </p:nvSpPr>
        <p:spPr>
          <a:xfrm>
            <a:off x="6324514" y="1057366"/>
            <a:ext cx="3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보고서 작성 페이지 사진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37138-2B48-CBF3-054A-D26683C91358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CECAAE-CA50-4EE1-B73C-011D2724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68" y="1426698"/>
            <a:ext cx="6069412" cy="32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03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7CB0F9-0DF6-5F4C-6636-338805A0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" y="1604675"/>
            <a:ext cx="3949314" cy="4273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C8D71-4A9C-1DC8-4CF9-708DA235FC42}"/>
              </a:ext>
            </a:extLst>
          </p:cNvPr>
          <p:cNvSpPr txBox="1"/>
          <p:nvPr/>
        </p:nvSpPr>
        <p:spPr>
          <a:xfrm>
            <a:off x="818145" y="1158639"/>
            <a:ext cx="25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작성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F3FCA-2364-E334-F786-780555554FB7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A7D46C-4AA6-445C-A1BC-114E1EDF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635" y="2989403"/>
            <a:ext cx="1524213" cy="6858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E42C65-41DE-4535-8A98-FB6D43FA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329" y="2689037"/>
            <a:ext cx="1581371" cy="8764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233629-6D0E-4C1E-AECE-2F16D5E23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67" y="1436531"/>
            <a:ext cx="5239481" cy="70494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70F24D-75B8-4F2B-A42B-EE55BBBC813B}"/>
              </a:ext>
            </a:extLst>
          </p:cNvPr>
          <p:cNvCxnSpPr>
            <a:endCxn id="17" idx="0"/>
          </p:cNvCxnSpPr>
          <p:nvPr/>
        </p:nvCxnSpPr>
        <p:spPr>
          <a:xfrm flipH="1">
            <a:off x="7722015" y="1803661"/>
            <a:ext cx="297273" cy="885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00F951-02FB-4842-9407-5A575423967F}"/>
              </a:ext>
            </a:extLst>
          </p:cNvPr>
          <p:cNvCxnSpPr>
            <a:cxnSpLocks/>
          </p:cNvCxnSpPr>
          <p:nvPr/>
        </p:nvCxnSpPr>
        <p:spPr>
          <a:xfrm>
            <a:off x="9038656" y="2122753"/>
            <a:ext cx="658517" cy="86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592323-7626-4219-B764-1B0AF956B11B}"/>
              </a:ext>
            </a:extLst>
          </p:cNvPr>
          <p:cNvSpPr/>
          <p:nvPr/>
        </p:nvSpPr>
        <p:spPr>
          <a:xfrm>
            <a:off x="9038656" y="3127248"/>
            <a:ext cx="1581371" cy="20116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DD7D1D6-1E5E-49CA-931A-C660934BF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820" y="3577868"/>
            <a:ext cx="2277308" cy="11386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A1A243-52DE-4099-B787-4A478B739BDE}"/>
              </a:ext>
            </a:extLst>
          </p:cNvPr>
          <p:cNvSpPr txBox="1"/>
          <p:nvPr/>
        </p:nvSpPr>
        <p:spPr>
          <a:xfrm>
            <a:off x="5065775" y="745829"/>
            <a:ext cx="49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연관관계를 이용해서 데이터를 불러와서 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B0987-CE2A-4E78-9B6A-CB67F78A722A}"/>
              </a:ext>
            </a:extLst>
          </p:cNvPr>
          <p:cNvSpPr txBox="1"/>
          <p:nvPr/>
        </p:nvSpPr>
        <p:spPr>
          <a:xfrm>
            <a:off x="10620027" y="3058081"/>
            <a:ext cx="113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기본값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AB5E5F-C065-4750-8CBC-78DD72DA90D6}"/>
              </a:ext>
            </a:extLst>
          </p:cNvPr>
          <p:cNvSpPr txBox="1"/>
          <p:nvPr/>
        </p:nvSpPr>
        <p:spPr>
          <a:xfrm>
            <a:off x="6096000" y="2266950"/>
            <a:ext cx="1529068" cy="38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종류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3900C-ACA5-4FD2-9033-FF218294CB84}"/>
              </a:ext>
            </a:extLst>
          </p:cNvPr>
          <p:cNvSpPr txBox="1"/>
          <p:nvPr/>
        </p:nvSpPr>
        <p:spPr>
          <a:xfrm>
            <a:off x="9660537" y="2437242"/>
            <a:ext cx="1529068" cy="382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상태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CFF7495-09E3-44E5-A502-7E951C124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040" y="3896269"/>
            <a:ext cx="3877216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9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A408E4-8D70-F512-EFD8-8349B4E2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41" y="1989390"/>
            <a:ext cx="3872726" cy="8416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011C30-FF30-C702-27A2-E60360BEEC50}"/>
              </a:ext>
            </a:extLst>
          </p:cNvPr>
          <p:cNvSpPr txBox="1"/>
          <p:nvPr/>
        </p:nvSpPr>
        <p:spPr>
          <a:xfrm>
            <a:off x="7432789" y="1444169"/>
            <a:ext cx="308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작성자의 정보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CAD13-7FBB-7DFA-7D46-367F016ECEB3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B4AA5C-1E94-408E-B280-A4D1D3D07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57" y="3124598"/>
            <a:ext cx="4759694" cy="519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B73A7A-5961-4041-A3BD-76D09AAA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94" y="1874051"/>
            <a:ext cx="5858693" cy="971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F28379-A4AB-47B5-8CA3-7A3947D2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94" y="2993151"/>
            <a:ext cx="4629796" cy="885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089A02-0B9D-4DF4-A3D1-6E7F4523EB8F}"/>
              </a:ext>
            </a:extLst>
          </p:cNvPr>
          <p:cNvSpPr txBox="1"/>
          <p:nvPr/>
        </p:nvSpPr>
        <p:spPr>
          <a:xfrm>
            <a:off x="534659" y="1203885"/>
            <a:ext cx="383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컨트롤러에서 </a:t>
            </a:r>
            <a:r>
              <a:rPr lang="en-US" altLang="ko-KR">
                <a:solidFill>
                  <a:schemeClr val="bg1"/>
                </a:solidFill>
              </a:rPr>
              <a:t>model </a:t>
            </a:r>
            <a:r>
              <a:rPr lang="ko-KR" altLang="en-US">
                <a:solidFill>
                  <a:schemeClr val="bg1"/>
                </a:solidFill>
              </a:rPr>
              <a:t>객체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408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5187"/>
            <a:ext cx="12191998" cy="68883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75860" y="2358834"/>
            <a:ext cx="1719325" cy="1994417"/>
            <a:chOff x="775860" y="2358834"/>
            <a:chExt cx="1719325" cy="1994417"/>
          </a:xfrm>
        </p:grpSpPr>
        <p:sp>
          <p:nvSpPr>
            <p:cNvPr id="8" name="육각형 7"/>
            <p:cNvSpPr/>
            <p:nvPr/>
          </p:nvSpPr>
          <p:spPr>
            <a:xfrm rot="5400000">
              <a:off x="638314" y="2496380"/>
              <a:ext cx="1994417" cy="171932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anchor="ctr" anchorCtr="0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135" y="3032876"/>
              <a:ext cx="11439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목차</a:t>
              </a:r>
              <a:endParaRPr lang="ko-KR" altLang="en-US" sz="3600" b="1">
                <a:solidFill>
                  <a:schemeClr val="bg1"/>
                </a:solidFill>
                <a:latin typeface="a파도소리"/>
                <a:ea typeface="a파도소리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3027680" y="335280"/>
            <a:ext cx="0" cy="60248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0176" y="488682"/>
            <a:ext cx="3031813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560176" y="473400"/>
            <a:ext cx="523455" cy="582830"/>
            <a:chOff x="417094" y="219275"/>
            <a:chExt cx="523455" cy="58283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551383" y="1985051"/>
            <a:ext cx="523455" cy="582830"/>
            <a:chOff x="417094" y="219275"/>
            <a:chExt cx="523455" cy="58283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612585" y="1998427"/>
            <a:ext cx="2966176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상세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549895" y="3679491"/>
            <a:ext cx="523455" cy="582830"/>
            <a:chOff x="417094" y="219275"/>
            <a:chExt cx="523455" cy="58283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49895" y="3679207"/>
            <a:ext cx="3042094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시연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7612585" y="4495422"/>
            <a:ext cx="523455" cy="582830"/>
            <a:chOff x="417094" y="219275"/>
            <a:chExt cx="523455" cy="58283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4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551383" y="4481154"/>
            <a:ext cx="3209406" cy="55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자체 평가 의견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16A36-E751-47C9-A8B4-F8CEC68F5C1B}"/>
              </a:ext>
            </a:extLst>
          </p:cNvPr>
          <p:cNvSpPr txBox="1"/>
          <p:nvPr/>
        </p:nvSpPr>
        <p:spPr>
          <a:xfrm>
            <a:off x="4072952" y="946445"/>
            <a:ext cx="3041067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팀원 소개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1-2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주제 선정 및 기획의도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1-3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과제 목표 및 컨셉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18D0-C5D8-4990-ABAC-E7CD217FA787}"/>
              </a:ext>
            </a:extLst>
          </p:cNvPr>
          <p:cNvSpPr txBox="1"/>
          <p:nvPr/>
        </p:nvSpPr>
        <p:spPr>
          <a:xfrm>
            <a:off x="8074836" y="2511605"/>
            <a:ext cx="239112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프로젝트 일정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2-2 ERD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2-3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개발환경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98377-1A6C-4684-969C-10EFB8B70F7B}"/>
              </a:ext>
            </a:extLst>
          </p:cNvPr>
          <p:cNvSpPr txBox="1"/>
          <p:nvPr/>
        </p:nvSpPr>
        <p:spPr>
          <a:xfrm>
            <a:off x="4080083" y="4262321"/>
            <a:ext cx="279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3-1 </a:t>
            </a:r>
            <a:r>
              <a:rPr lang="ko-KR" altLang="en-US" sz="1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팀원 별 구현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93BC5-756C-4FCD-BFC4-3A3AFB5FE12C}"/>
              </a:ext>
            </a:extLst>
          </p:cNvPr>
          <p:cNvSpPr txBox="1"/>
          <p:nvPr/>
        </p:nvSpPr>
        <p:spPr>
          <a:xfrm>
            <a:off x="8136040" y="5092520"/>
            <a:ext cx="2736748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4-1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느낀 점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4-2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아쉬운 점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4-3 </a:t>
            </a:r>
            <a:r>
              <a:rPr lang="ko-KR" altLang="ko-KR" sz="1800" b="0" i="0" u="none" strike="noStrike" kern="1200" dirty="0">
                <a:solidFill>
                  <a:schemeClr val="bg1"/>
                </a:solidFill>
                <a:effectLst/>
                <a:latin typeface="나눔스퀘어 네오 OTF Bold" panose="00000800000000000000"/>
                <a:ea typeface="나눔스퀘어 네오 OTF Bold" panose="00000800000000000000"/>
              </a:rPr>
              <a:t>개선사항</a:t>
            </a:r>
            <a:endParaRPr lang="ko-KR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67E00-810A-E314-FCCC-59E01C215C9A}"/>
              </a:ext>
            </a:extLst>
          </p:cNvPr>
          <p:cNvSpPr txBox="1"/>
          <p:nvPr/>
        </p:nvSpPr>
        <p:spPr>
          <a:xfrm>
            <a:off x="739741" y="1072530"/>
            <a:ext cx="199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부서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DE68D8-BD75-7B80-557F-D00798CE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41" y="1499524"/>
            <a:ext cx="4365141" cy="848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B4D741-F0DB-5D10-89CD-CDC8D812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27" y="1568175"/>
            <a:ext cx="4846555" cy="989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260A36-5769-3E16-2C2F-317CBDC9B5B2}"/>
              </a:ext>
            </a:extLst>
          </p:cNvPr>
          <p:cNvSpPr txBox="1"/>
          <p:nvPr/>
        </p:nvSpPr>
        <p:spPr>
          <a:xfrm>
            <a:off x="5862995" y="1006764"/>
            <a:ext cx="365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결재자 부서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직급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이름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D10CA-7598-E08C-09E6-17903D90FFC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작성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7E212-DCF4-41C4-A094-39D9B8D35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938" y="2194185"/>
            <a:ext cx="2698626" cy="13570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33A13D-B5CC-4C74-91CB-02D3870C6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542" y="2219540"/>
            <a:ext cx="2134318" cy="13316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6A68D4-7F32-478C-B50C-FE43D805F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41" y="3646561"/>
            <a:ext cx="3466499" cy="1198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D742DB-02C4-4350-AAC8-32670AB144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656" y="4678715"/>
            <a:ext cx="2277308" cy="11386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BCDA8C-AC3B-4CB9-85B4-E56742A8E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4348" y="3778283"/>
            <a:ext cx="4982270" cy="7240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20A475-DBB7-4545-87A0-46B434BA3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7202" y="3347362"/>
            <a:ext cx="1551989" cy="21026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84F457-8E87-472E-9DEA-C8DD5E0F8220}"/>
              </a:ext>
            </a:extLst>
          </p:cNvPr>
          <p:cNvSpPr txBox="1"/>
          <p:nvPr/>
        </p:nvSpPr>
        <p:spPr>
          <a:xfrm>
            <a:off x="417094" y="4999565"/>
            <a:ext cx="225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종류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10D86-84DA-4347-9578-19AF0401A88B}"/>
              </a:ext>
            </a:extLst>
          </p:cNvPr>
          <p:cNvSpPr txBox="1"/>
          <p:nvPr/>
        </p:nvSpPr>
        <p:spPr>
          <a:xfrm>
            <a:off x="5976508" y="4482089"/>
            <a:ext cx="225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결재 기한 날짜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9162E4-C6FD-47AA-8864-0CED2E4044F8}"/>
              </a:ext>
            </a:extLst>
          </p:cNvPr>
          <p:cNvSpPr txBox="1"/>
          <p:nvPr/>
        </p:nvSpPr>
        <p:spPr>
          <a:xfrm>
            <a:off x="2680466" y="662001"/>
            <a:ext cx="27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연관관계 데이터 이용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78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 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보고서 작성 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9" name="bandicam 2024-06-04 14-01-15-028">
            <a:hlinkClick r:id="" action="ppaction://media"/>
            <a:extLst>
              <a:ext uri="{FF2B5EF4-FFF2-40B4-BE49-F238E27FC236}">
                <a16:creationId xmlns:a16="http://schemas.microsoft.com/office/drawing/2014/main" id="{66A1C3DD-7BE5-412D-B44B-250178892F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56" end="13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1" y="0"/>
            <a:ext cx="1052111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7" y="219275"/>
            <a:ext cx="27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상세보기</a:t>
            </a:r>
            <a:r>
              <a:rPr lang="en-US" altLang="ko-KR">
                <a:solidFill>
                  <a:schemeClr val="bg1"/>
                </a:solidFill>
              </a:rPr>
              <a:t>+</a:t>
            </a:r>
            <a:r>
              <a:rPr lang="ko-KR" altLang="en-US">
                <a:solidFill>
                  <a:schemeClr val="bg1"/>
                </a:solidFill>
              </a:rPr>
              <a:t>결재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5B2E9A-FC31-49C4-A058-01C41E39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3" y="1104452"/>
            <a:ext cx="4127474" cy="308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A364ED-ED52-4452-A6AC-EEC28C0D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681" y="4412012"/>
            <a:ext cx="2982556" cy="7982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E5B26C7-B5B6-4970-98B1-6A63052DC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39" y="802105"/>
            <a:ext cx="5405554" cy="347168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C65D5C-F5AB-4C86-A036-B02827CD2AC5}"/>
              </a:ext>
            </a:extLst>
          </p:cNvPr>
          <p:cNvCxnSpPr>
            <a:cxnSpLocks/>
          </p:cNvCxnSpPr>
          <p:nvPr/>
        </p:nvCxnSpPr>
        <p:spPr>
          <a:xfrm>
            <a:off x="6601968" y="3944211"/>
            <a:ext cx="875157" cy="5230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8FFB2E2-552E-4CB1-9750-A5A913A3E8C4}"/>
              </a:ext>
            </a:extLst>
          </p:cNvPr>
          <p:cNvSpPr/>
          <p:nvPr/>
        </p:nvSpPr>
        <p:spPr>
          <a:xfrm>
            <a:off x="8385048" y="2974548"/>
            <a:ext cx="2112264" cy="54864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상신 할때 코멘트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2022FF2-07BA-4752-9FE8-8D2F3BC5C043}"/>
              </a:ext>
            </a:extLst>
          </p:cNvPr>
          <p:cNvSpPr/>
          <p:nvPr/>
        </p:nvSpPr>
        <p:spPr>
          <a:xfrm>
            <a:off x="5503239" y="3651497"/>
            <a:ext cx="5405554" cy="5854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C26337-5D15-44A4-AC8F-03197B507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277" y="5269327"/>
            <a:ext cx="4994677" cy="3465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2818EBA-1B17-40E9-A2F6-8EBB5F4CB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277" y="5657102"/>
            <a:ext cx="4195321" cy="622918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F650558-13FC-4DB7-93DE-EF7C47F0E089}"/>
              </a:ext>
            </a:extLst>
          </p:cNvPr>
          <p:cNvSpPr/>
          <p:nvPr/>
        </p:nvSpPr>
        <p:spPr>
          <a:xfrm>
            <a:off x="9986754" y="3892388"/>
            <a:ext cx="457200" cy="292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3FBC59-C064-4E92-84C0-21309A434C59}"/>
              </a:ext>
            </a:extLst>
          </p:cNvPr>
          <p:cNvSpPr/>
          <p:nvPr/>
        </p:nvSpPr>
        <p:spPr>
          <a:xfrm>
            <a:off x="676275" y="2019300"/>
            <a:ext cx="3371850" cy="28882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605FACA-8D71-423E-8EF2-BAEE55840956}"/>
              </a:ext>
            </a:extLst>
          </p:cNvPr>
          <p:cNvSpPr/>
          <p:nvPr/>
        </p:nvSpPr>
        <p:spPr>
          <a:xfrm>
            <a:off x="5503239" y="844980"/>
            <a:ext cx="3371850" cy="288828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82CC3AE-94EF-4CEB-B8ED-ED1968858335}"/>
              </a:ext>
            </a:extLst>
          </p:cNvPr>
          <p:cNvCxnSpPr>
            <a:cxnSpLocks/>
          </p:cNvCxnSpPr>
          <p:nvPr/>
        </p:nvCxnSpPr>
        <p:spPr>
          <a:xfrm flipH="1">
            <a:off x="4197097" y="1103028"/>
            <a:ext cx="1165478" cy="1014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AB5E6595-CA95-4C6C-B4AC-113A7B284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82" y="4223068"/>
            <a:ext cx="4631164" cy="225475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FAFEC4-DD5F-4C06-8431-8D57E7182398}"/>
              </a:ext>
            </a:extLst>
          </p:cNvPr>
          <p:cNvCxnSpPr>
            <a:cxnSpLocks/>
          </p:cNvCxnSpPr>
          <p:nvPr/>
        </p:nvCxnSpPr>
        <p:spPr>
          <a:xfrm flipH="1">
            <a:off x="2695575" y="2163714"/>
            <a:ext cx="559745" cy="216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A1936F8F-AA51-42BC-999D-C5655C3035F1}"/>
              </a:ext>
            </a:extLst>
          </p:cNvPr>
          <p:cNvSpPr/>
          <p:nvPr/>
        </p:nvSpPr>
        <p:spPr>
          <a:xfrm rot="5400000" flipV="1">
            <a:off x="4008000" y="3744544"/>
            <a:ext cx="2592364" cy="457201"/>
          </a:xfrm>
          <a:prstGeom prst="curvedDownArrow">
            <a:avLst>
              <a:gd name="adj1" fmla="val 8448"/>
              <a:gd name="adj2" fmla="val 50000"/>
              <a:gd name="adj3" fmla="val 16640"/>
            </a:avLst>
          </a:prstGeom>
          <a:solidFill>
            <a:srgbClr val="FF0000"/>
          </a:solidFill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92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상세보기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457BEE-DB69-49A3-B120-90092E56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" y="1030937"/>
            <a:ext cx="7376540" cy="22624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4A41B7-1987-4283-AFF3-2932E6C7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24" y="4083488"/>
            <a:ext cx="7689029" cy="2024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799C4D-A197-4BEF-B57C-B1A877069081}"/>
              </a:ext>
            </a:extLst>
          </p:cNvPr>
          <p:cNvSpPr txBox="1"/>
          <p:nvPr/>
        </p:nvSpPr>
        <p:spPr>
          <a:xfrm>
            <a:off x="8174736" y="1435608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결재자 시점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09D02F-7F07-42D7-A532-4F4AB62F5C3F}"/>
              </a:ext>
            </a:extLst>
          </p:cNvPr>
          <p:cNvSpPr txBox="1"/>
          <p:nvPr/>
        </p:nvSpPr>
        <p:spPr>
          <a:xfrm>
            <a:off x="8304126" y="4376609"/>
            <a:ext cx="264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결재 후 보고서 작성자 시점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CE9AF14-6875-4228-8578-50BC23976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878" y="2364332"/>
            <a:ext cx="2649010" cy="863293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04B2020-E031-43D4-A51A-EEDB610E6C2F}"/>
              </a:ext>
            </a:extLst>
          </p:cNvPr>
          <p:cNvSpPr/>
          <p:nvPr/>
        </p:nvSpPr>
        <p:spPr>
          <a:xfrm>
            <a:off x="3697526" y="3302382"/>
            <a:ext cx="576072" cy="781106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5689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 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보고서 상신 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10" name="결재 상신">
            <a:hlinkClick r:id="" action="ppaction://media"/>
            <a:extLst>
              <a:ext uri="{FF2B5EF4-FFF2-40B4-BE49-F238E27FC236}">
                <a16:creationId xmlns:a16="http://schemas.microsoft.com/office/drawing/2014/main" id="{6CC319BA-43E4-46E6-A797-44A6F92CC0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1" end="10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1" y="0"/>
            <a:ext cx="1052111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5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072FC-FAAE-996B-90F8-5B28D54F5E10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수정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8A1B0-A648-4221-B015-201E9255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1" y="1298448"/>
            <a:ext cx="4027532" cy="299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502085-4F2F-47AD-84CE-3919318FA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36" y="4290122"/>
            <a:ext cx="5525271" cy="105742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0E5E21-B738-4527-88A9-E57109208761}"/>
              </a:ext>
            </a:extLst>
          </p:cNvPr>
          <p:cNvSpPr/>
          <p:nvPr/>
        </p:nvSpPr>
        <p:spPr>
          <a:xfrm>
            <a:off x="6592824" y="5047488"/>
            <a:ext cx="3474720" cy="237744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3432DC-F10B-42A4-B120-9EA754F9D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46" y="802105"/>
            <a:ext cx="5981650" cy="36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21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BB05F7-AABD-2395-A9BB-AF4538A2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3" y="1357559"/>
            <a:ext cx="4442154" cy="4416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295AF-96BE-DEFA-F657-3A0485729F2C}"/>
              </a:ext>
            </a:extLst>
          </p:cNvPr>
          <p:cNvSpPr txBox="1"/>
          <p:nvPr/>
        </p:nvSpPr>
        <p:spPr>
          <a:xfrm>
            <a:off x="417094" y="1003381"/>
            <a:ext cx="166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보고서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4F877-F7CD-721A-56FE-7937B75A4B19}"/>
              </a:ext>
            </a:extLst>
          </p:cNvPr>
          <p:cNvSpPr txBox="1"/>
          <p:nvPr/>
        </p:nvSpPr>
        <p:spPr>
          <a:xfrm>
            <a:off x="7332754" y="696881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서비스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9635C-21DC-5C4F-7D85-A7F12C60D6C1}"/>
              </a:ext>
            </a:extLst>
          </p:cNvPr>
          <p:cNvSpPr txBox="1"/>
          <p:nvPr/>
        </p:nvSpPr>
        <p:spPr>
          <a:xfrm>
            <a:off x="3944593" y="327549"/>
            <a:ext cx="17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AA050-E37B-4E80-AE13-F43570730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72" y="1179823"/>
            <a:ext cx="5970799" cy="3540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1EDD43-D79E-4CC8-B76E-06B56A13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372" y="5220913"/>
            <a:ext cx="6077798" cy="914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FB9C0A-DA29-4EF6-9349-195FECC39E4E}"/>
              </a:ext>
            </a:extLst>
          </p:cNvPr>
          <p:cNvSpPr txBox="1"/>
          <p:nvPr/>
        </p:nvSpPr>
        <p:spPr>
          <a:xfrm>
            <a:off x="5360372" y="4843233"/>
            <a:ext cx="25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레파지토리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03D798-93F9-4B88-BAA7-D6C1A9182A57}"/>
              </a:ext>
            </a:extLst>
          </p:cNvPr>
          <p:cNvSpPr/>
          <p:nvPr/>
        </p:nvSpPr>
        <p:spPr>
          <a:xfrm>
            <a:off x="534659" y="2386584"/>
            <a:ext cx="1833637" cy="118872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F9C41C-77CB-48F9-8A4C-7248B4B0F6B0}"/>
              </a:ext>
            </a:extLst>
          </p:cNvPr>
          <p:cNvSpPr/>
          <p:nvPr/>
        </p:nvSpPr>
        <p:spPr>
          <a:xfrm>
            <a:off x="534659" y="2935224"/>
            <a:ext cx="3744733" cy="493776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803ED6-24AE-4C66-B1F2-4D7EF209301B}"/>
              </a:ext>
            </a:extLst>
          </p:cNvPr>
          <p:cNvSpPr/>
          <p:nvPr/>
        </p:nvSpPr>
        <p:spPr>
          <a:xfrm>
            <a:off x="463279" y="4965677"/>
            <a:ext cx="2938289" cy="493776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767F4B-8DB9-4B4B-A6EA-D0E3EDB9607F}"/>
              </a:ext>
            </a:extLst>
          </p:cNvPr>
          <p:cNvSpPr txBox="1"/>
          <p:nvPr/>
        </p:nvSpPr>
        <p:spPr>
          <a:xfrm>
            <a:off x="4228312" y="2945164"/>
            <a:ext cx="126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문서 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5662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E06E83-BA25-4ABE-A750-4F39464E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" y="1140272"/>
            <a:ext cx="9427464" cy="17565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2C5DF7-ACC4-48E0-8A73-B8D83B2DD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1" y="3501821"/>
            <a:ext cx="9523076" cy="15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9952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1" y="6642230"/>
            <a:ext cx="472790" cy="21577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659474"/>
            <a:ext cx="511687" cy="198526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29B0-EAF8-746F-8515-8D01803E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2" y="2044899"/>
            <a:ext cx="3789803" cy="4287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C012C2-8B66-FDBC-09FD-C8741E1AB595}"/>
              </a:ext>
            </a:extLst>
          </p:cNvPr>
          <p:cNvSpPr txBox="1"/>
          <p:nvPr/>
        </p:nvSpPr>
        <p:spPr>
          <a:xfrm>
            <a:off x="654398" y="1403671"/>
            <a:ext cx="242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대기중인 보고서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3CD21A-1F74-0A2A-FB49-0EF69ABA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40" y="2000090"/>
            <a:ext cx="4528283" cy="4411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C12E7-5CDD-5755-E978-18BA104F94AE}"/>
              </a:ext>
            </a:extLst>
          </p:cNvPr>
          <p:cNvSpPr txBox="1"/>
          <p:nvPr/>
        </p:nvSpPr>
        <p:spPr>
          <a:xfrm>
            <a:off x="3079554" y="1437251"/>
            <a:ext cx="18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반려한 보고서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113FDC-7B0B-2855-DEDA-83B86879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707" y="1982826"/>
            <a:ext cx="4130960" cy="44113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470831-3AA5-14D4-39B6-9E38D05E10A1}"/>
              </a:ext>
            </a:extLst>
          </p:cNvPr>
          <p:cNvSpPr txBox="1"/>
          <p:nvPr/>
        </p:nvSpPr>
        <p:spPr>
          <a:xfrm>
            <a:off x="5071878" y="1396852"/>
            <a:ext cx="22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내가 쓴 보고서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3CC6E64-85CB-32F6-5BEA-33B78021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61" y="2141499"/>
            <a:ext cx="3715613" cy="42872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6651E2-9BC0-D970-1EB4-CAF54333E4DA}"/>
              </a:ext>
            </a:extLst>
          </p:cNvPr>
          <p:cNvSpPr txBox="1"/>
          <p:nvPr/>
        </p:nvSpPr>
        <p:spPr>
          <a:xfrm>
            <a:off x="7742694" y="1437251"/>
            <a:ext cx="229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bg1"/>
                </a:solidFill>
              </a:rPr>
              <a:t>반려당한</a:t>
            </a:r>
            <a:r>
              <a:rPr lang="ko-KR" altLang="en-US" dirty="0">
                <a:solidFill>
                  <a:schemeClr val="bg1"/>
                </a:solidFill>
              </a:rPr>
              <a:t> 보고서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5B96F-880D-8684-DCC3-7F52169F0DC0}"/>
              </a:ext>
            </a:extLst>
          </p:cNvPr>
          <p:cNvSpPr txBox="1"/>
          <p:nvPr/>
        </p:nvSpPr>
        <p:spPr>
          <a:xfrm>
            <a:off x="3944593" y="302484"/>
            <a:ext cx="25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보고서 리스트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2C67EC-159F-4677-B1FD-2DFC90AD4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22" y="706918"/>
            <a:ext cx="9866376" cy="55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3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514ED-AC51-5585-BC83-DA7316B4F975}"/>
              </a:ext>
            </a:extLst>
          </p:cNvPr>
          <p:cNvSpPr txBox="1"/>
          <p:nvPr/>
        </p:nvSpPr>
        <p:spPr>
          <a:xfrm>
            <a:off x="3944593" y="302484"/>
            <a:ext cx="25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보고서 리스트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37263C-77F9-22C1-799C-79CEF154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135" y="2142619"/>
            <a:ext cx="4649787" cy="2883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1C34C8-1723-76DA-5142-EE39CCCD0F43}"/>
              </a:ext>
            </a:extLst>
          </p:cNvPr>
          <p:cNvSpPr txBox="1"/>
          <p:nvPr/>
        </p:nvSpPr>
        <p:spPr>
          <a:xfrm>
            <a:off x="7347141" y="1457010"/>
            <a:ext cx="25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보고서 리스트 개수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E1D62B-7F50-4211-ADDF-12AB0379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78" y="1608363"/>
            <a:ext cx="6894254" cy="189999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6EDD2F-12F7-428A-9057-01AC0B831B97}"/>
              </a:ext>
            </a:extLst>
          </p:cNvPr>
          <p:cNvSpPr/>
          <p:nvPr/>
        </p:nvSpPr>
        <p:spPr>
          <a:xfrm>
            <a:off x="1316736" y="1732535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F4D4BE-BD6E-4199-A832-C9F670BE092D}"/>
              </a:ext>
            </a:extLst>
          </p:cNvPr>
          <p:cNvSpPr/>
          <p:nvPr/>
        </p:nvSpPr>
        <p:spPr>
          <a:xfrm>
            <a:off x="2453383" y="1724252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6458CA-D2C0-43AB-9A5C-C6437F7D586B}"/>
              </a:ext>
            </a:extLst>
          </p:cNvPr>
          <p:cNvSpPr/>
          <p:nvPr/>
        </p:nvSpPr>
        <p:spPr>
          <a:xfrm>
            <a:off x="1852670" y="2867275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C2EF17-C126-4F54-8BA7-AAFBDB766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85" y="3795874"/>
            <a:ext cx="2333951" cy="81926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C7F5286-9BF1-4D6B-8DD4-DC5F08DD6D3E}"/>
              </a:ext>
            </a:extLst>
          </p:cNvPr>
          <p:cNvSpPr/>
          <p:nvPr/>
        </p:nvSpPr>
        <p:spPr>
          <a:xfrm>
            <a:off x="2190998" y="2061429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EB6F79-9532-4F3A-A964-420980D8F650}"/>
              </a:ext>
            </a:extLst>
          </p:cNvPr>
          <p:cNvSpPr/>
          <p:nvPr/>
        </p:nvSpPr>
        <p:spPr>
          <a:xfrm>
            <a:off x="2233927" y="2406613"/>
            <a:ext cx="786384" cy="187615"/>
          </a:xfrm>
          <a:prstGeom prst="roundRect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435E71-45B2-4741-8702-A6D548C0E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22" y="706918"/>
            <a:ext cx="9866376" cy="55409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3F26E0F2-4D0D-447A-8BE7-955C1162FF6D}"/>
              </a:ext>
            </a:extLst>
          </p:cNvPr>
          <p:cNvSpPr/>
          <p:nvPr/>
        </p:nvSpPr>
        <p:spPr>
          <a:xfrm>
            <a:off x="2233927" y="802105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A351B47-4008-4B51-B707-63298F5DE89F}"/>
              </a:ext>
            </a:extLst>
          </p:cNvPr>
          <p:cNvSpPr/>
          <p:nvPr/>
        </p:nvSpPr>
        <p:spPr>
          <a:xfrm>
            <a:off x="2337305" y="1028836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7404F4-A080-4B63-A765-4C329389D9A4}"/>
              </a:ext>
            </a:extLst>
          </p:cNvPr>
          <p:cNvSpPr/>
          <p:nvPr/>
        </p:nvSpPr>
        <p:spPr>
          <a:xfrm>
            <a:off x="5555993" y="790961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112387-7513-4F66-A00E-05297F4E2846}"/>
              </a:ext>
            </a:extLst>
          </p:cNvPr>
          <p:cNvSpPr/>
          <p:nvPr/>
        </p:nvSpPr>
        <p:spPr>
          <a:xfrm>
            <a:off x="5700900" y="1028835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14DD5B-ACB9-427D-82DF-F1F2160CBDDE}"/>
              </a:ext>
            </a:extLst>
          </p:cNvPr>
          <p:cNvSpPr/>
          <p:nvPr/>
        </p:nvSpPr>
        <p:spPr>
          <a:xfrm>
            <a:off x="8878059" y="802104"/>
            <a:ext cx="289814" cy="188027"/>
          </a:xfrm>
          <a:prstGeom prst="ellipse">
            <a:avLst/>
          </a:prstGeom>
          <a:noFill/>
          <a:ln w="19050">
            <a:solidFill>
              <a:srgbClr val="EA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AF8536-0817-4DED-80B7-CE59D5CD1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191" y="4288945"/>
            <a:ext cx="4922434" cy="11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92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 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리스트 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리스트">
            <a:hlinkClick r:id="" action="ppaction://media"/>
            <a:extLst>
              <a:ext uri="{FF2B5EF4-FFF2-40B4-BE49-F238E27FC236}">
                <a16:creationId xmlns:a16="http://schemas.microsoft.com/office/drawing/2014/main" id="{AE6D856B-CCC7-46D8-80BB-E1497CEC6F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9" end="9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0" y="0"/>
            <a:ext cx="105211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8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결재관리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6D8B2-330B-B1C9-F5FF-9B317D95E9B9}"/>
              </a:ext>
            </a:extLst>
          </p:cNvPr>
          <p:cNvSpPr txBox="1"/>
          <p:nvPr/>
        </p:nvSpPr>
        <p:spPr>
          <a:xfrm>
            <a:off x="4273598" y="219275"/>
            <a:ext cx="21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보고서 인덱스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61E58F-EA73-48CC-8146-4A9815F6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0" y="1329597"/>
            <a:ext cx="2674556" cy="20978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AC3622-3FCA-4253-94BE-D91BBF2A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829" y="1329598"/>
            <a:ext cx="2749078" cy="2097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19A60F-6CA2-4AC0-8D79-95F17A394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59" y="4011182"/>
            <a:ext cx="6954220" cy="12765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6926A2-ADC6-4CF7-9BBF-A6E803AAC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928" y="1718002"/>
            <a:ext cx="2368047" cy="34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215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 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인덱스 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8" name="인덱스">
            <a:hlinkClick r:id="" action="ppaction://media"/>
            <a:extLst>
              <a:ext uri="{FF2B5EF4-FFF2-40B4-BE49-F238E27FC236}">
                <a16:creationId xmlns:a16="http://schemas.microsoft.com/office/drawing/2014/main" id="{3613682C-74F7-415B-855A-B81F34C44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" end="8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40" y="0"/>
            <a:ext cx="1052111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255BE-DCAC-4E2E-BE40-B863A69E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03" y="952300"/>
            <a:ext cx="3101093" cy="5905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5B93EC-64E9-4042-B6E3-E54835177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93" y="877202"/>
            <a:ext cx="3077183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167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C5D015-73BD-485B-AC73-BD5B0689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84" y="1603121"/>
            <a:ext cx="4382112" cy="3648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75305-B5A7-4ED5-BA57-05B83F39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6" y="3103398"/>
            <a:ext cx="3962953" cy="2305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EA2AB-0C60-4D5F-B858-4E4316131E3B}"/>
              </a:ext>
            </a:extLst>
          </p:cNvPr>
          <p:cNvSpPr txBox="1"/>
          <p:nvPr/>
        </p:nvSpPr>
        <p:spPr>
          <a:xfrm>
            <a:off x="1514475" y="10287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JavaScript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D54640-3308-4A13-BE0C-C5B3C45D3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19" y="1449230"/>
            <a:ext cx="2667372" cy="857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3BC8D-9367-4FBD-81F9-BD125598F383}"/>
              </a:ext>
            </a:extLst>
          </p:cNvPr>
          <p:cNvSpPr txBox="1"/>
          <p:nvPr/>
        </p:nvSpPr>
        <p:spPr>
          <a:xfrm>
            <a:off x="6096000" y="1131245"/>
            <a:ext cx="266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사용자가 쓴 시간 출력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869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82FB9-FE12-40FB-83AC-B4D056C8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0" y="1752600"/>
            <a:ext cx="5979298" cy="2167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F3CA2-5617-4719-9205-30C1690D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27" y="4226681"/>
            <a:ext cx="2534004" cy="1000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82D47E-B6FF-4833-B849-E1D9EEB98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050" y="1456729"/>
            <a:ext cx="4349740" cy="3544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32DB27-A2CC-40FE-A134-ED2B5EAA43B0}"/>
              </a:ext>
            </a:extLst>
          </p:cNvPr>
          <p:cNvSpPr txBox="1"/>
          <p:nvPr/>
        </p:nvSpPr>
        <p:spPr>
          <a:xfrm>
            <a:off x="818146" y="1076325"/>
            <a:ext cx="25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답변 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1AD78-CEAE-4DEF-8A08-8EFE549CD006}"/>
              </a:ext>
            </a:extLst>
          </p:cNvPr>
          <p:cNvSpPr txBox="1"/>
          <p:nvPr/>
        </p:nvSpPr>
        <p:spPr>
          <a:xfrm>
            <a:off x="7228471" y="891659"/>
            <a:ext cx="25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챗봇 인덱스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08685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56C14-15A1-48F2-AA81-6C37F413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945" y="1368544"/>
            <a:ext cx="1090680" cy="2948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6C9515-3B92-4D71-9386-94B88831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4" y="1306001"/>
            <a:ext cx="3716254" cy="4197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A61156-8BCF-4B79-BEA3-CA735748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18" y="2252230"/>
            <a:ext cx="4618143" cy="39451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8C02A1-F771-4F0F-98AF-5F7E68F03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017" y="2786329"/>
            <a:ext cx="1419423" cy="2876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07D42-9AF4-4B5D-8C86-8001F8E4BF67}"/>
              </a:ext>
            </a:extLst>
          </p:cNvPr>
          <p:cNvSpPr txBox="1"/>
          <p:nvPr/>
        </p:nvSpPr>
        <p:spPr>
          <a:xfrm>
            <a:off x="940548" y="802105"/>
            <a:ext cx="425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멤버 정보를 </a:t>
            </a:r>
            <a:r>
              <a:rPr lang="en-US" altLang="ko-KR">
                <a:solidFill>
                  <a:schemeClr val="bg1"/>
                </a:solidFill>
              </a:rPr>
              <a:t>user.dic</a:t>
            </a:r>
            <a:r>
              <a:rPr lang="ko-KR" altLang="en-US">
                <a:solidFill>
                  <a:schemeClr val="bg1"/>
                </a:solidFill>
              </a:rPr>
              <a:t>에 저장하는 매서드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DB331-DEE5-4FD1-9A83-4C58B50C7D24}"/>
              </a:ext>
            </a:extLst>
          </p:cNvPr>
          <p:cNvSpPr txBox="1"/>
          <p:nvPr/>
        </p:nvSpPr>
        <p:spPr>
          <a:xfrm>
            <a:off x="9477375" y="827393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user.dic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848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err="1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339A4-D955-43F3-832B-0944F3CF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6" y="1337125"/>
            <a:ext cx="4153480" cy="2800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5EBE0-BBBD-41EF-8512-0D0E45433D39}"/>
              </a:ext>
            </a:extLst>
          </p:cNvPr>
          <p:cNvSpPr txBox="1"/>
          <p:nvPr/>
        </p:nvSpPr>
        <p:spPr>
          <a:xfrm>
            <a:off x="617620" y="884949"/>
            <a:ext cx="36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Text</a:t>
            </a:r>
            <a:r>
              <a:rPr lang="ko-KR" altLang="en-US">
                <a:solidFill>
                  <a:schemeClr val="bg1"/>
                </a:solidFill>
              </a:rPr>
              <a:t>에서 명사만을 추출해서 저장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27B54-8DC1-469A-A61E-636B3D37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947" y="1918231"/>
            <a:ext cx="4148630" cy="3791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FC6DE8-E0A7-498A-ADA9-B647459A7530}"/>
              </a:ext>
            </a:extLst>
          </p:cNvPr>
          <p:cNvSpPr txBox="1"/>
          <p:nvPr/>
        </p:nvSpPr>
        <p:spPr>
          <a:xfrm>
            <a:off x="4591342" y="1337125"/>
            <a:ext cx="257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추출한 명사를 검색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7C86C5-913A-4C07-9B7F-D9BE9349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062" y="2574052"/>
            <a:ext cx="4377864" cy="3143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7F7A14-063B-4E86-8DA5-356E764CAEF6}"/>
              </a:ext>
            </a:extLst>
          </p:cNvPr>
          <p:cNvSpPr txBox="1"/>
          <p:nvPr/>
        </p:nvSpPr>
        <p:spPr>
          <a:xfrm>
            <a:off x="7867942" y="2061476"/>
            <a:ext cx="257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해당하는 명사로 검색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9805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71E380-4F38-4869-801A-F756BE6C67C7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57AF8-F69E-4FC4-BA84-EEEAA17FE27D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C4A20C-4133-4C0A-914C-45EA23A4E63F}"/>
              </a:ext>
            </a:extLst>
          </p:cNvPr>
          <p:cNvGrpSpPr/>
          <p:nvPr/>
        </p:nvGrpSpPr>
        <p:grpSpPr>
          <a:xfrm>
            <a:off x="294691" y="6109385"/>
            <a:ext cx="523455" cy="582830"/>
            <a:chOff x="417094" y="219275"/>
            <a:chExt cx="523455" cy="58283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20C03D-C17F-444F-8EBD-DCD0AEA71663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E83FA-F6A9-432F-995E-BA2224F0977B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E00678-180A-44B1-8092-46ED97FE2930}"/>
              </a:ext>
            </a:extLst>
          </p:cNvPr>
          <p:cNvSpPr txBox="1"/>
          <p:nvPr/>
        </p:nvSpPr>
        <p:spPr>
          <a:xfrm>
            <a:off x="695744" y="6026541"/>
            <a:ext cx="4866016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심지섭 </a:t>
            </a:r>
            <a:r>
              <a:rPr lang="en-US" altLang="ko-KR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챗봇 영상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pic>
        <p:nvPicPr>
          <p:cNvPr id="10" name="챗봇">
            <a:hlinkClick r:id="" action="ppaction://media"/>
            <a:extLst>
              <a:ext uri="{FF2B5EF4-FFF2-40B4-BE49-F238E27FC236}">
                <a16:creationId xmlns:a16="http://schemas.microsoft.com/office/drawing/2014/main" id="{42FB3B6C-F788-4711-B32F-75EE8BB1CF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9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7107" y="-4804"/>
            <a:ext cx="7694612" cy="58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4574" y="166084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영조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16759" y="101703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여기도 암거나 </a:t>
            </a:r>
            <a:r>
              <a:rPr lang="ko-KR" altLang="en-US" spc="-150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쓰세용</a:t>
            </a:r>
            <a:endParaRPr lang="ko-KR" altLang="en-US" spc="-15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4602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464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094" y="254745"/>
            <a:ext cx="346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  <a:latin typeface="나눔스퀘어 네오 OTF Bold"/>
                <a:ea typeface="a파도소리"/>
              </a:rPr>
              <a:t>팀원 소개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2720" t="8850" b="7940"/>
          <a:stretch>
            <a:fillRect/>
          </a:stretch>
        </p:blipFill>
        <p:spPr>
          <a:xfrm>
            <a:off x="1" y="955654"/>
            <a:ext cx="2413535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497840" y="3889591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팀장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이건표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71255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박경찬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369560" y="3889589"/>
            <a:ext cx="1452880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심지섭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18174" y="3888486"/>
            <a:ext cx="1452781" cy="5465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조민성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312" y="4580648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게시판관리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영화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설계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layout(index)</a:t>
            </a:r>
            <a:r>
              <a:rPr lang="en-US" altLang="ko-KR" sz="18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css</a:t>
            </a:r>
            <a:r>
              <a:rPr lang="en-US" altLang="ko-KR" sz="18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3927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en-US" altLang="ko-KR" sz="2000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</a:t>
            </a: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CRUD 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OAuth2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Security </a:t>
            </a:r>
          </a:p>
          <a:p>
            <a:pPr algn="ctr">
              <a:lnSpc>
                <a:spcPct val="130000"/>
              </a:lnSpc>
            </a:pPr>
            <a:r>
              <a:rPr lang="en-US" altLang="ko-KR" spc="-8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CI/CD</a:t>
            </a:r>
            <a:endParaRPr lang="ko-KR" altLang="en-US" spc="-8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943856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  결재관리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en-US" altLang="ko-KR" dirty="0" err="1">
                <a:solidFill>
                  <a:schemeClr val="bg1"/>
                </a:solidFill>
                <a:latin typeface="a파도소리"/>
                <a:ea typeface="a파도소리"/>
              </a:rPr>
              <a:t>ChatBot</a:t>
            </a:r>
            <a:endParaRPr lang="ko-KR" altLang="en-US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41720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출퇴근관리</a:t>
            </a:r>
            <a:endParaRPr lang="en-US" altLang="ko-KR" dirty="0">
              <a:solidFill>
                <a:schemeClr val="bg1"/>
              </a:solidFill>
              <a:latin typeface="a파도소리"/>
              <a:ea typeface="a파도소리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네이버</a:t>
            </a:r>
            <a:r>
              <a:rPr lang="en-US" altLang="ko-KR" dirty="0">
                <a:solidFill>
                  <a:schemeClr val="bg1"/>
                </a:solidFill>
                <a:latin typeface="a파도소리"/>
                <a:ea typeface="a파도소리"/>
              </a:rPr>
              <a:t>API</a:t>
            </a: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a파도소리"/>
                <a:ea typeface="a파도소리"/>
              </a:rPr>
              <a:t>급여관리</a:t>
            </a:r>
          </a:p>
        </p:txBody>
      </p:sp>
      <p:pic>
        <p:nvPicPr>
          <p:cNvPr id="33" name="그림 8"/>
          <p:cNvPicPr>
            <a:picLocks noChangeAspect="1"/>
          </p:cNvPicPr>
          <p:nvPr/>
        </p:nvPicPr>
        <p:blipFill rotWithShape="1">
          <a:blip r:embed="rId3"/>
          <a:srcRect l="12720" t="8850" b="7940"/>
          <a:stretch>
            <a:fillRect/>
          </a:stretch>
        </p:blipFill>
        <p:spPr>
          <a:xfrm>
            <a:off x="2419805" y="953839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8"/>
          <p:cNvPicPr>
            <a:picLocks noChangeAspect="1"/>
          </p:cNvPicPr>
          <p:nvPr/>
        </p:nvPicPr>
        <p:blipFill rotWithShape="1">
          <a:blip r:embed="rId3"/>
          <a:srcRect l="12720" t="8850" b="7940"/>
          <a:stretch>
            <a:fillRect/>
          </a:stretch>
        </p:blipFill>
        <p:spPr>
          <a:xfrm>
            <a:off x="4826455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8"/>
          <p:cNvPicPr>
            <a:picLocks noChangeAspect="1"/>
          </p:cNvPicPr>
          <p:nvPr/>
        </p:nvPicPr>
        <p:blipFill rotWithShape="1">
          <a:blip r:embed="rId3"/>
          <a:srcRect l="12720" t="8850" b="7940"/>
          <a:stretch>
            <a:fillRect/>
          </a:stretch>
        </p:blipFill>
        <p:spPr>
          <a:xfrm>
            <a:off x="7231291" y="954292"/>
            <a:ext cx="2413535" cy="276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8"/>
          <p:cNvPicPr>
            <a:picLocks noChangeAspect="1"/>
          </p:cNvPicPr>
          <p:nvPr/>
        </p:nvPicPr>
        <p:blipFill rotWithShape="1">
          <a:blip r:embed="rId3"/>
          <a:srcRect l="12720" t="8850" b="7940"/>
          <a:stretch>
            <a:fillRect/>
          </a:stretch>
        </p:blipFill>
        <p:spPr>
          <a:xfrm>
            <a:off x="9644292" y="954291"/>
            <a:ext cx="2547708" cy="276115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모서리가 둥근 직사각형 26"/>
          <p:cNvSpPr/>
          <p:nvPr/>
        </p:nvSpPr>
        <p:spPr>
          <a:xfrm>
            <a:off x="9713242" y="4579772"/>
            <a:ext cx="2304288" cy="2030332"/>
          </a:xfrm>
          <a:prstGeom prst="roundRect">
            <a:avLst>
              <a:gd name="adj" fmla="val 16667"/>
            </a:avLst>
          </a:prstGeom>
          <a:solidFill>
            <a:srgbClr val="A5A5A5">
              <a:alpha val="498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a파도소리"/>
                <a:ea typeface="a파도소리"/>
              </a:rPr>
              <a:t>부서관리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a파도소리"/>
              <a:ea typeface="a파도소리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ko-KR" b="0" i="0" u="none" strike="noStrike" dirty="0" err="1">
                <a:solidFill>
                  <a:schemeClr val="bg1"/>
                </a:solidFill>
                <a:effectLst/>
                <a:latin typeface="Apple SD Gothic Neo"/>
              </a:rPr>
              <a:t>FullCalendar</a:t>
            </a:r>
            <a:endParaRPr kumimoji="0" lang="ko-KR" altLang="en-US" b="0" i="0" u="none" strike="noStrike" kern="1200" cap="none" spc="0" normalizeH="0" baseline="0" dirty="0">
              <a:solidFill>
                <a:schemeClr val="bg1"/>
              </a:solidFill>
              <a:latin typeface="a파도소리"/>
              <a:ea typeface="a파도소리"/>
            </a:endParaRPr>
          </a:p>
        </p:txBody>
      </p:sp>
      <p:sp>
        <p:nvSpPr>
          <p:cNvPr id="39" name="직사각형 21"/>
          <p:cNvSpPr/>
          <p:nvPr/>
        </p:nvSpPr>
        <p:spPr>
          <a:xfrm>
            <a:off x="7730949" y="3888486"/>
            <a:ext cx="1452880" cy="546501"/>
          </a:xfrm>
          <a:prstGeom prst="rect">
            <a:avLst/>
          </a:prstGeom>
          <a:noFill/>
          <a:ln w="9525" cap="flat" cmpd="sng" algn="ctr">
            <a:solidFill>
              <a:srgbClr val="A5A5A5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팀원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rPr>
              <a:t>왕영조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06098-7F99-483C-8C67-92F63A395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r="8677"/>
          <a:stretch/>
        </p:blipFill>
        <p:spPr>
          <a:xfrm>
            <a:off x="0" y="1057295"/>
            <a:ext cx="2428504" cy="24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4574" y="1660849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rgbClr val="C000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민성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16759" y="101703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여기도 암거나 </a:t>
            </a:r>
            <a:r>
              <a:rPr lang="ko-KR" altLang="en-US" spc="-150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쓰세용</a:t>
            </a:r>
            <a:endParaRPr lang="ko-KR" altLang="en-US" spc="-15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91543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40509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조민성</a:t>
            </a:r>
            <a:r>
              <a:rPr lang="en-US" altLang="ko-KR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부서관리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1138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9222" y="1822060"/>
            <a:ext cx="1773555" cy="3604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바른고딕 Light"/>
                <a:ea typeface="나눔바른고딕 Light"/>
              </a:rPr>
              <a:t>ㅇㅁㅇㄴㅁㄴㅇ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50540D-1D8A-46BF-93D7-0844F9C6FF77}"/>
              </a:ext>
            </a:extLst>
          </p:cNvPr>
          <p:cNvSpPr/>
          <p:nvPr/>
        </p:nvSpPr>
        <p:spPr>
          <a:xfrm>
            <a:off x="257175" y="6486525"/>
            <a:ext cx="828675" cy="180975"/>
          </a:xfrm>
          <a:prstGeom prst="rect">
            <a:avLst/>
          </a:prstGeom>
          <a:solidFill>
            <a:srgbClr val="EA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535" y="4068146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rgbClr val="FFFF00"/>
                </a:solidFill>
                <a:latin typeface="Rix미니버스D R" panose="02000503000000000000" pitchFamily="2" charset="-127"/>
                <a:ea typeface="Rix미니버스D R" panose="02000503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897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4826417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800" b="0" i="0" u="none" strike="noStrike" kern="1200" dirty="0">
                <a:solidFill>
                  <a:schemeClr val="bg1"/>
                </a:solidFill>
                <a:effectLst/>
                <a:latin typeface="a파도소리"/>
                <a:ea typeface="나눔스퀘어 네오 OTF Bold" panose="00000800000000000000"/>
              </a:rPr>
              <a:t>주제 선정 및 기획의도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162999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6EC00F-0001-4CE3-899C-C40CC8CD9FD6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C36109-8D72-4AB3-B446-96F5C721C561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BE340-AABB-492D-B135-50477407224C}"/>
              </a:ext>
            </a:extLst>
          </p:cNvPr>
          <p:cNvSpPr txBox="1"/>
          <p:nvPr/>
        </p:nvSpPr>
        <p:spPr>
          <a:xfrm>
            <a:off x="417094" y="136431"/>
            <a:ext cx="355483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과제 목표 및 컨셉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E0A4B-48A1-4E18-A135-0121A1648100}"/>
              </a:ext>
            </a:extLst>
          </p:cNvPr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27A444-ABE1-4100-91F1-7E3263E71C59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48F58-F6FD-47C1-B0C1-05316D427EE9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1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EEB95E-1715-4D27-8E7B-C6B940EF01FA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AEDF8-979D-4BBE-87B2-A48EB5BF76F5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554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8B278-C76A-4B56-A59F-5381867A3A25}"/>
              </a:ext>
            </a:extLst>
          </p:cNvPr>
          <p:cNvSpPr txBox="1"/>
          <p:nvPr/>
        </p:nvSpPr>
        <p:spPr>
          <a:xfrm>
            <a:off x="3800374" y="3042692"/>
            <a:ext cx="6270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상세</a:t>
            </a:r>
            <a:endParaRPr lang="en-US" altLang="ko-KR" sz="4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714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CDAE53-3263-4892-B588-6B0B69CE1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" y="0"/>
            <a:ext cx="12117481" cy="478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3BF8F-E86F-4414-84A5-D8AAC2C5C626}"/>
              </a:ext>
            </a:extLst>
          </p:cNvPr>
          <p:cNvSpPr txBox="1"/>
          <p:nvPr/>
        </p:nvSpPr>
        <p:spPr>
          <a:xfrm>
            <a:off x="459956" y="5923743"/>
            <a:ext cx="3040478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fontAlgn="t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a파도소리"/>
                <a:ea typeface="나눔스퀘어 네오 OTF Bold" panose="00000800000000000000"/>
              </a:rPr>
              <a:t>프로젝트 일정 </a:t>
            </a:r>
            <a:endParaRPr lang="ko-KR" altLang="ko-KR" sz="2800" b="0" i="0" u="none" strike="noStrike" dirty="0">
              <a:solidFill>
                <a:schemeClr val="bg1"/>
              </a:solidFill>
              <a:effectLst/>
              <a:latin typeface="a파도소리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A4797A-F5A4-4B82-832F-D6F856F1AD4C}"/>
              </a:ext>
            </a:extLst>
          </p:cNvPr>
          <p:cNvGrpSpPr/>
          <p:nvPr/>
        </p:nvGrpSpPr>
        <p:grpSpPr>
          <a:xfrm>
            <a:off x="459956" y="6006587"/>
            <a:ext cx="523455" cy="582830"/>
            <a:chOff x="417094" y="219275"/>
            <a:chExt cx="523455" cy="58283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56E1F7-B645-466F-AA4F-7DFAE63E27C7}"/>
                </a:ext>
              </a:extLst>
            </p:cNvPr>
            <p:cNvCxnSpPr/>
            <p:nvPr/>
          </p:nvCxnSpPr>
          <p:spPr>
            <a:xfrm>
              <a:off x="940549" y="219275"/>
              <a:ext cx="0" cy="5828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69CA59-D5BC-4FB6-9735-EEF4F89AFDE5}"/>
                </a:ext>
              </a:extLst>
            </p:cNvPr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파도소리"/>
                  <a:ea typeface="a파도소리"/>
                </a:rPr>
                <a:t>2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파도소리"/>
                <a:ea typeface="a파도소리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274EBE-0172-44A0-96F7-C84A7F2732E6}"/>
              </a:ext>
            </a:extLst>
          </p:cNvPr>
          <p:cNvSpPr/>
          <p:nvPr/>
        </p:nvSpPr>
        <p:spPr>
          <a:xfrm>
            <a:off x="534659" y="6437340"/>
            <a:ext cx="566975" cy="420660"/>
          </a:xfrm>
          <a:prstGeom prst="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6137CB-64CC-4405-AAEF-244ED84533AB}"/>
              </a:ext>
            </a:extLst>
          </p:cNvPr>
          <p:cNvSpPr/>
          <p:nvPr/>
        </p:nvSpPr>
        <p:spPr>
          <a:xfrm>
            <a:off x="0" y="6400800"/>
            <a:ext cx="523875" cy="457200"/>
          </a:xfrm>
          <a:prstGeom prst="rect">
            <a:avLst/>
          </a:prstGeom>
          <a:solidFill>
            <a:srgbClr val="A2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EA3F3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546</Words>
  <Application>Microsoft Office PowerPoint</Application>
  <PresentationFormat>와이드스크린</PresentationFormat>
  <Paragraphs>213</Paragraphs>
  <Slides>53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7" baseType="lpstr">
      <vt:lpstr>Apple SD Gothic Neo</vt:lpstr>
      <vt:lpstr>a장미다방</vt:lpstr>
      <vt:lpstr>a파도소리</vt:lpstr>
      <vt:lpstr>HS봄바람체 2.0</vt:lpstr>
      <vt:lpstr>Rix미니버스D R</vt:lpstr>
      <vt:lpstr>나눔바른고딕 Light</vt:lpstr>
      <vt:lpstr>나눔스퀘어 네오 OTF Bold</vt:lpstr>
      <vt:lpstr>나눔스퀘어 네오 OTF Regular</vt:lpstr>
      <vt:lpstr>나눔스퀘어OTF ExtraBold</vt:lpstr>
      <vt:lpstr>나눔스퀘어라운드OTF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72</cp:revision>
  <dcterms:created xsi:type="dcterms:W3CDTF">2018-05-14T05:30:51Z</dcterms:created>
  <dcterms:modified xsi:type="dcterms:W3CDTF">2024-06-04T05:20:17Z</dcterms:modified>
  <cp:version/>
</cp:coreProperties>
</file>